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35" r:id="rId5"/>
    <p:sldId id="258" r:id="rId6"/>
    <p:sldId id="2439" r:id="rId7"/>
    <p:sldId id="259" r:id="rId8"/>
    <p:sldId id="260" r:id="rId9"/>
    <p:sldId id="262" r:id="rId10"/>
    <p:sldId id="2440" r:id="rId11"/>
    <p:sldId id="2438" r:id="rId12"/>
    <p:sldId id="2441" r:id="rId13"/>
    <p:sldId id="2442" r:id="rId14"/>
    <p:sldId id="2443" r:id="rId15"/>
    <p:sldId id="2444" r:id="rId16"/>
    <p:sldId id="2446" r:id="rId17"/>
    <p:sldId id="243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5" d="100"/>
          <a:sy n="85" d="100"/>
        </p:scale>
        <p:origin x="590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7A062A-9EA5-40C3-8303-E79F58E6556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2019/11/18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6A224FE-6F44-4CDE-AAA5-5F809044D93D}" type="datetime1">
              <a:rPr lang="zh-CN" altLang="en-US" noProof="0" smtClean="0"/>
              <a:t>2019/11/18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28B34ED-4CDD-41C9-90F7-D768D5559A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83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656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753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08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84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37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88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72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34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122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637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14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zh-CN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81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 dirty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70795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0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70795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65843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形状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9865840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7" name="图片占位符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页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图像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zh-CN" altLang="en-US" noProof="0" dirty="0"/>
              <a:t>在此处输入幻灯片标题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3" name="图片占位符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59" name="幻灯片编号占位符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在此处输入幻灯片标题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在此输入副标题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7" name="形状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9870799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FABRIKAM</a:t>
            </a:r>
            <a:endParaRPr lang="zh-CN" altLang="en-US" sz="2400" b="1" i="0" spc="0" noProof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zh-CN" altLang="en-US" noProof="0" dirty="0"/>
              <a:t>单击此处编辑母版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C2E478F-E849-4A8C-AF1F-CBCC78A7CBF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形状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9870800" y="6413649"/>
            <a:ext cx="172803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zh-CN" sz="2400" b="1" kern="1200" noProof="0" dirty="0">
                <a:solidFill>
                  <a:srgbClr val="2C215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FAB</a:t>
            </a:r>
            <a:r>
              <a:rPr lang="en-US" altLang="zh-CN" sz="2400" b="1" kern="1200" noProof="0" dirty="0">
                <a:solidFill>
                  <a:srgbClr val="A53F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Bebas"/>
              </a:rPr>
              <a:t>RIKAM</a:t>
            </a:r>
            <a:endParaRPr lang="zh-CN" altLang="en-US" sz="2400" b="1" i="0" spc="0" noProof="0" dirty="0">
              <a:solidFill>
                <a:srgbClr val="A53F5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 descr="抽象建筑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34" y="3013675"/>
            <a:ext cx="1094400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分治与二分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iPhone 浮动拍摄图像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423" y="2123834"/>
            <a:ext cx="6777750" cy="239484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划分成子问题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分而治之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6578" y="4336112"/>
            <a:ext cx="5251450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二分法的核心</a:t>
            </a: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506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笔记本电脑咖啡厅" title="笔记本电脑咖啡厅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长方形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zh-CN" altLang="en-US" dirty="0"/>
              <a:t>分治的应用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en-US" dirty="0"/>
              <a:t>动态规划中的分治优化</a:t>
            </a:r>
            <a:endParaRPr lang="en-US" altLang="zh-CN" dirty="0"/>
          </a:p>
          <a:p>
            <a:r>
              <a:rPr lang="zh-CN" altLang="en-US" dirty="0"/>
              <a:t>归并排序</a:t>
            </a:r>
            <a:endParaRPr lang="en-US" altLang="zh-CN" dirty="0"/>
          </a:p>
          <a:p>
            <a:r>
              <a:rPr lang="en-US" altLang="zh-CN" dirty="0"/>
              <a:t>CDQ</a:t>
            </a:r>
            <a:r>
              <a:rPr lang="zh-CN" altLang="en-US" dirty="0"/>
              <a:t>分治（基于时间的分治算法）</a:t>
            </a:r>
            <a:endParaRPr lang="en-US" altLang="zh-CN" dirty="0"/>
          </a:p>
          <a:p>
            <a:r>
              <a:rPr lang="zh-CN" altLang="en-US" dirty="0"/>
              <a:t>基于值域的分治算法</a:t>
            </a:r>
            <a:endParaRPr lang="en-US" altLang="zh-CN" dirty="0"/>
          </a:p>
          <a:p>
            <a:r>
              <a:rPr lang="zh-CN" altLang="en-US" dirty="0"/>
              <a:t>分形</a:t>
            </a:r>
            <a:endParaRPr lang="en-US" altLang="zh-CN" dirty="0"/>
          </a:p>
          <a:p>
            <a:r>
              <a:rPr lang="zh-CN" altLang="en-US" dirty="0"/>
              <a:t>线段树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</p:txBody>
      </p:sp>
      <p:sp>
        <p:nvSpPr>
          <p:cNvPr id="71" name="灯片编号占位符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36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8" descr="使用智能平板电脑的人员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任意多边形：形状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分治の基本操作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/>
          </a:bodyPr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mid = (</a:t>
            </a:r>
            <a:r>
              <a:rPr lang="zh-CN" altLang="en-US" sz="2800" dirty="0"/>
              <a:t> </a:t>
            </a:r>
            <a:r>
              <a:rPr lang="en-US" altLang="zh-CN" sz="2800" dirty="0"/>
              <a:t>l</a:t>
            </a:r>
            <a:r>
              <a:rPr lang="zh-CN" altLang="en-US" sz="2800" dirty="0"/>
              <a:t> </a:t>
            </a:r>
            <a:r>
              <a:rPr lang="en-US" altLang="zh-CN" sz="2800" dirty="0"/>
              <a:t>+ r</a:t>
            </a:r>
            <a:r>
              <a:rPr lang="zh-CN" altLang="en-US" sz="2800" dirty="0"/>
              <a:t> </a:t>
            </a:r>
            <a:r>
              <a:rPr lang="en-US" altLang="zh-CN" sz="2800" dirty="0"/>
              <a:t>)</a:t>
            </a:r>
            <a:r>
              <a:rPr lang="zh-CN" altLang="en-US" sz="2800" dirty="0"/>
              <a:t> </a:t>
            </a:r>
            <a:r>
              <a:rPr lang="en-US" altLang="zh-CN" sz="2800" dirty="0"/>
              <a:t>&gt;&gt; 1</a:t>
            </a:r>
          </a:p>
          <a:p>
            <a:r>
              <a:rPr lang="en-US" altLang="zh-CN" sz="2800" dirty="0"/>
              <a:t>Solve( l, mid )</a:t>
            </a:r>
          </a:p>
          <a:p>
            <a:r>
              <a:rPr lang="en-US" altLang="zh-CN" sz="2800" dirty="0"/>
              <a:t>Solve( mid, r )</a:t>
            </a:r>
          </a:p>
          <a:p>
            <a:r>
              <a:rPr lang="en-US" altLang="zh-CN" sz="2800" dirty="0"/>
              <a:t>Merge( l, r )</a:t>
            </a:r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笔记本电脑咖啡厅" title="笔记本电脑咖啡厅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长方形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举个例子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归并排序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灯片编号占位符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C9930B-6C63-4FC8-870F-8634F5496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67754" y="1696939"/>
            <a:ext cx="6340197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&lt;iostream&gt;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#include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&lt;algorithm&gt;</a:t>
            </a:r>
            <a:b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using namespace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const 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maxn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1E5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a[] = {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b[maxn];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MergeSort(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l,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 == r)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 = (l + r) &gt;&gt;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pos = l, lPos = l, rPos = mid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MergeSort(l, mid);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MergeSort(mid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(lPos &lt;= mid || rPos &lt;= r)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(rPos &gt; r || (lPos &lt;= mid &amp;&amp; a[lPos] &lt;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a[rPos])) b[pos++] = a[lPos++];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b[pos++] = a[rPos++];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pos = l;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(pos &lt;= r) a[pos] = b[pos]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,pos++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MergeSort(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: a) cout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cout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endl;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6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占位符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抽象编码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二分法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有啥用？什么时候用？怎么用</a:t>
            </a:r>
            <a:r>
              <a:rPr lang="zh-CN" altLang="en-US" dirty="0"/>
              <a:t>？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iPhone 浮动拍摄图像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850" y="2123835"/>
            <a:ext cx="6777750" cy="239484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将求解转化为判定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6578" y="4336112"/>
            <a:ext cx="5251450" cy="365125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二分法的核心</a:t>
            </a: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笔记本电脑咖啡厅" title="笔记本电脑咖啡厅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长方形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rtl="0"/>
            <a:r>
              <a:rPr lang="zh-CN" altLang="en-US" dirty="0"/>
              <a:t>适用范围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答案具有单调性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56319DF-036A-473B-95D3-C5F6FF849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 fontScale="92500"/>
              </a:bodyPr>
              <a:lstStyle/>
              <a:p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单调</a:t>
                </a:r>
                <a:r>
                  <a:rPr lang="zh-CN" altLang="en-US" dirty="0"/>
                  <a:t>序列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[ 1, 2, 3, 9, 100, 1002, 1000009 ]</a:t>
                </a:r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 dirty="0"/>
                  <a:t>单调函数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𝑥</m:t>
                        </m:r>
                      </m:sup>
                    </m:sSup>
                  </m:oMath>
                </a14:m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≥0</m:t>
                    </m:r>
                  </m:oMath>
                </a14:m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答案具有单调性</a:t>
                </a:r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1"/>
                <a:r>
                  <a:rPr lang="zh-CN" altLang="en-US" dirty="0"/>
                  <a:t>大于某个数均满足要求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如对于一个递增序列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b="0" dirty="0"/>
                  <a:t>，找到第一个</a:t>
                </a:r>
                <a:r>
                  <a:rPr lang="zh-CN" altLang="en-US" dirty="0"/>
                  <a:t>大于</a:t>
                </a:r>
                <a:r>
                  <a:rPr lang="zh-CN" altLang="en-US" b="0" dirty="0"/>
                  <a:t>于</a:t>
                </a:r>
                <a:r>
                  <a:rPr lang="en-US" altLang="zh-CN" b="0" dirty="0"/>
                  <a:t>k</a:t>
                </a:r>
                <a:r>
                  <a:rPr lang="zh-CN" altLang="en-US" b="0" dirty="0"/>
                  <a:t>的数</a:t>
                </a:r>
                <a:endParaRPr lang="en-US" altLang="zh-CN" b="0" dirty="0"/>
              </a:p>
              <a:p>
                <a:pPr lvl="2"/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满足要求</a:t>
                </a:r>
                <a:r>
                  <a:rPr lang="en-US" altLang="zh-CN" dirty="0"/>
                  <a:t>(&gt;k)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一定满足要求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小于某个数均满足要求</a:t>
                </a:r>
                <a:endPara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lvl="2"/>
                <a:r>
                  <a:rPr lang="zh-CN" altLang="en-US" dirty="0"/>
                  <a:t>如对于一个递增序列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，找到第一个小于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的数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满足要求</a:t>
                </a:r>
                <a:r>
                  <a:rPr lang="en-US" altLang="zh-CN" dirty="0"/>
                  <a:t>(&lt;k)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一定满足要求</a:t>
                </a:r>
                <a:endParaRPr lang="en-US" altLang="zh-CN" dirty="0"/>
              </a:p>
            </p:txBody>
          </p:sp>
        </mc:Choice>
        <mc:Fallback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256319DF-036A-473B-95D3-C5F6FF849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02" b="-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灯片编号占位符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8" descr="使用智能平板电脑的人员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任意多边形：形状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有啥用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应用举例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 fontScale="92500"/>
          </a:bodyPr>
          <a:lstStyle/>
          <a:p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找到一个递增序列中</a:t>
            </a:r>
            <a:r>
              <a:rPr lang="en-US" altLang="zh-CN" sz="1500" dirty="0"/>
              <a:t>&gt;x</a:t>
            </a:r>
            <a:r>
              <a:rPr lang="zh-CN" altLang="en-US" sz="1500" dirty="0"/>
              <a:t>的最小的数</a:t>
            </a:r>
            <a:endParaRPr lang="en-US" altLang="zh-CN" sz="1500" dirty="0"/>
          </a:p>
          <a:p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找到一个递增序列中</a:t>
            </a:r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&lt;x</a:t>
            </a:r>
            <a:r>
              <a:rPr lang="zh-CN" altLang="en-US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的最大的数</a:t>
            </a:r>
            <a:endParaRPr lang="en-US" altLang="zh-CN" sz="15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5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  <a:p>
            <a:r>
              <a:rPr lang="zh-CN" altLang="en-US" sz="1500" dirty="0"/>
              <a:t>有</a:t>
            </a:r>
            <a:r>
              <a:rPr lang="en-US" altLang="zh-CN" sz="1500" dirty="0"/>
              <a:t>N</a:t>
            </a:r>
            <a:r>
              <a:rPr lang="zh-CN" altLang="en-US" sz="1500" dirty="0"/>
              <a:t>本书排成一行，已知所有书的厚度，要求把他们分成连续的</a:t>
            </a:r>
            <a:r>
              <a:rPr lang="en-US" altLang="zh-CN" sz="1500" dirty="0"/>
              <a:t>M</a:t>
            </a:r>
            <a:r>
              <a:rPr lang="zh-CN" altLang="en-US" sz="1500" dirty="0"/>
              <a:t>组，使得厚度之和的最大的一组厚度最小</a:t>
            </a:r>
            <a:endParaRPr lang="en-US" altLang="zh-CN" sz="1500" dirty="0"/>
          </a:p>
          <a:p>
            <a:pPr lvl="1"/>
            <a:r>
              <a:rPr lang="zh-CN" altLang="en-US" sz="1300" dirty="0"/>
              <a:t>二分枚举厚度之和</a:t>
            </a:r>
            <a:r>
              <a:rPr lang="en-US" altLang="zh-CN" sz="1300" dirty="0"/>
              <a:t>S</a:t>
            </a:r>
          </a:p>
          <a:p>
            <a:pPr lvl="2"/>
            <a:r>
              <a:rPr lang="en-US" altLang="zh-CN" sz="1100" dirty="0"/>
              <a:t>S</a:t>
            </a:r>
            <a:r>
              <a:rPr lang="zh-CN" altLang="en-US" sz="1100" dirty="0"/>
              <a:t>具有最优性，且一定存在</a:t>
            </a:r>
            <a:endParaRPr lang="en-US" altLang="zh-CN" sz="1100" dirty="0"/>
          </a:p>
          <a:p>
            <a:pPr lvl="3"/>
            <a:r>
              <a:rPr lang="zh-CN" altLang="en-US" sz="900" dirty="0"/>
              <a:t>如果要求每组厚度之和都小于</a:t>
            </a:r>
            <a:r>
              <a:rPr lang="en-US" altLang="zh-CN" sz="900" dirty="0"/>
              <a:t>S</a:t>
            </a:r>
            <a:r>
              <a:rPr lang="zh-CN" altLang="en-US" sz="900" dirty="0"/>
              <a:t>，那么</a:t>
            </a:r>
            <a:r>
              <a:rPr lang="en-US" altLang="zh-CN" sz="900" dirty="0"/>
              <a:t>M</a:t>
            </a:r>
            <a:r>
              <a:rPr lang="zh-CN" altLang="en-US" sz="900" dirty="0"/>
              <a:t>组一定容纳不下</a:t>
            </a:r>
            <a:endParaRPr lang="en-US" altLang="zh-CN" sz="900" dirty="0"/>
          </a:p>
          <a:p>
            <a:pPr lvl="2"/>
            <a:r>
              <a:rPr lang="zh-CN" altLang="en-US" sz="1100" dirty="0"/>
              <a:t>答案具有单调性</a:t>
            </a:r>
            <a:endParaRPr lang="en-US" altLang="zh-CN" sz="1100" dirty="0"/>
          </a:p>
          <a:p>
            <a:pPr lvl="3"/>
            <a:r>
              <a:rPr lang="zh-CN" altLang="en-US" sz="900" dirty="0"/>
              <a:t>如果</a:t>
            </a:r>
            <a:r>
              <a:rPr lang="en-US" altLang="zh-CN" sz="900" dirty="0"/>
              <a:t>S1</a:t>
            </a:r>
            <a:r>
              <a:rPr lang="zh-CN" altLang="en-US" sz="900" dirty="0"/>
              <a:t>满足要求，那么任何大于</a:t>
            </a:r>
            <a:r>
              <a:rPr lang="en-US" altLang="zh-CN" sz="900" dirty="0"/>
              <a:t>S1</a:t>
            </a:r>
            <a:r>
              <a:rPr lang="zh-CN" altLang="en-US" sz="900" dirty="0"/>
              <a:t>的数均满足要求</a:t>
            </a:r>
            <a:endParaRPr lang="en-US" altLang="zh-CN" sz="1100" dirty="0"/>
          </a:p>
          <a:p>
            <a:pPr lvl="1"/>
            <a:r>
              <a:rPr lang="zh-CN" altLang="en-US" sz="1300" dirty="0"/>
              <a:t>判断方法</a:t>
            </a:r>
            <a:endParaRPr lang="en-US" altLang="zh-CN" sz="1300" dirty="0"/>
          </a:p>
          <a:p>
            <a:pPr lvl="2"/>
            <a:r>
              <a:rPr lang="zh-CN" altLang="en-US" sz="1300" dirty="0"/>
              <a:t>对于</a:t>
            </a:r>
            <a:r>
              <a:rPr lang="en-US" altLang="zh-CN" sz="1300" dirty="0"/>
              <a:t>S</a:t>
            </a:r>
            <a:r>
              <a:rPr lang="zh-CN" altLang="en-US" sz="1300" dirty="0"/>
              <a:t>，累加，使得每组厚度均小于等于</a:t>
            </a:r>
            <a:r>
              <a:rPr lang="en-US" altLang="zh-CN" sz="1300" dirty="0"/>
              <a:t>S</a:t>
            </a:r>
          </a:p>
          <a:p>
            <a:pPr lvl="2"/>
            <a:r>
              <a:rPr lang="zh-CN" altLang="en-US" sz="1300" dirty="0"/>
              <a:t>看是否可以在</a:t>
            </a:r>
            <a:r>
              <a:rPr lang="en-US" altLang="zh-CN" sz="1300" dirty="0"/>
              <a:t>M</a:t>
            </a:r>
            <a:r>
              <a:rPr lang="zh-CN" altLang="en-US" sz="1300" dirty="0"/>
              <a:t>组内分完</a:t>
            </a:r>
            <a:endParaRPr lang="en-US" altLang="zh-CN" sz="1300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二分的写法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Case:l</a:t>
            </a:r>
            <a:r>
              <a:rPr lang="en-US" altLang="zh-CN" dirty="0"/>
              <a:t>=</a:t>
            </a:r>
            <a:r>
              <a:rPr lang="en-US" altLang="zh-CN" dirty="0" err="1"/>
              <a:t>mid,r</a:t>
            </a:r>
            <a:r>
              <a:rPr lang="en-US" altLang="zh-CN" dirty="0"/>
              <a:t>=mid-1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err="1"/>
              <a:t>Case:l</a:t>
            </a:r>
            <a:r>
              <a:rPr lang="en-US" altLang="zh-CN" dirty="0"/>
              <a:t>=mid+1,r=mid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F461400B-052E-41E2-827F-80E1BA5F235F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565107" y="2445712"/>
            <a:ext cx="4698722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Check(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){}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BinarySearch(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l,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 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 &lt; r)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 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(l+r)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(Check(mid)) r = mid;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 = mid +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0AB5B447-41D6-486B-89C8-AAB10D737F6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469107" y="2445712"/>
            <a:ext cx="4698722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Check(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){}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BinarySearch(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l,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 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 &lt; r)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 =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(l+r+1)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(Check(mid)) l = mid;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 = mid -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l;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占位符 38" descr="使用智能平板电脑的人员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任意多边形：形状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关于二分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85000" lnSpcReduction="20000"/>
          </a:bodyPr>
          <a:lstStyle/>
          <a:p>
            <a:r>
              <a:rPr lang="zh-CN" altLang="en-US" dirty="0"/>
              <a:t>の一些</a:t>
            </a:r>
            <a:r>
              <a:rPr lang="zh-CN" altLang="en-US" strike="sngStrike" dirty="0"/>
              <a:t>废话</a:t>
            </a:r>
            <a:r>
              <a:rPr lang="zh-CN" altLang="en-US" dirty="0"/>
              <a:t>套路</a:t>
            </a:r>
            <a:endParaRPr lang="zh-CN" altLang="en-US" strike="sngStrike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92279" y="1625512"/>
                <a:ext cx="4018722" cy="4867364"/>
              </a:xfrm>
            </p:spPr>
            <p:txBody>
              <a:bodyPr rtlCol="0">
                <a:normAutofit fontScale="92500" lnSpcReduction="20000"/>
              </a:bodyPr>
              <a:lstStyle/>
              <a:p>
                <a:r>
                  <a:rPr lang="zh-CN" altLang="en-US" dirty="0"/>
                  <a:t>二分最困难的其实不是写法，而是想到使用二分，和怎么判定答案</a:t>
                </a:r>
                <a:endParaRPr lang="en-US" altLang="zh-CN" dirty="0"/>
              </a:p>
              <a:p>
                <a:r>
                  <a:rPr lang="zh-CN" altLang="en-US" dirty="0"/>
                  <a:t>一般来说要求某个最大值最小，某个最小值最大用二分效果拔群</a:t>
                </a:r>
                <a:endParaRPr lang="en-US" altLang="zh-CN" dirty="0"/>
              </a:p>
              <a:p>
                <a:r>
                  <a:rPr lang="zh-CN" altLang="en-US" dirty="0"/>
                  <a:t>二分的答案判定常常使用贪心的做法，即使用贪心给出一个方案，然后利用二分去减少判定次数</a:t>
                </a:r>
                <a:endParaRPr lang="en-US" altLang="zh-CN" dirty="0"/>
              </a:p>
              <a:p>
                <a:r>
                  <a:rPr lang="zh-CN" altLang="en-US" dirty="0"/>
                  <a:t>二分可以看作是一种利用题目的性质（即单调性）来进行暴力的做法</a:t>
                </a:r>
                <a:endParaRPr lang="en-US" altLang="zh-CN" dirty="0"/>
              </a:p>
              <a:p>
                <a:r>
                  <a:rPr lang="zh-CN" altLang="en-US" dirty="0"/>
                  <a:t>二分的复杂度为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可以仿照二分，尝试给出三分用来求单峰函数函数极值</a:t>
                </a:r>
                <a:endParaRPr lang="en-US" altLang="zh-CN" dirty="0"/>
              </a:p>
              <a:p>
                <a:r>
                  <a:rPr lang="zh-CN" altLang="en-US" dirty="0"/>
                  <a:t>当然还有实数域上的二分，这时候只要将</a:t>
                </a:r>
                <a:r>
                  <a:rPr lang="en-US" altLang="zh-CN" dirty="0"/>
                  <a:t>while</a:t>
                </a:r>
                <a:r>
                  <a:rPr lang="zh-CN" altLang="en-US" dirty="0"/>
                  <a:t>中的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改成精度形式即可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A4E49AC7-7A73-4B51-BDF6-EABA3162F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92279" y="1625512"/>
                <a:ext cx="4018722" cy="4867364"/>
              </a:xfrm>
              <a:blipFill>
                <a:blip r:embed="rId4"/>
                <a:stretch>
                  <a:fillRect l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11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在网络咖啡屋使用笔记本电脑的人员的大型图像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长方形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 rtlCol="0">
            <a:normAutofit/>
          </a:bodyPr>
          <a:lstStyle/>
          <a:p>
            <a:pPr algn="l"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zh-CN" alt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分治</a:t>
            </a:r>
            <a:br>
              <a:rPr lang="zh-CN" altLang="en-US" sz="7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Gill Sans" panose="020B0502020104020203" pitchFamily="34" charset="-79"/>
              </a:rPr>
            </a:br>
            <a:r>
              <a:rPr lang="zh-CN" altLang="en-US" sz="1200" dirty="0">
                <a:solidFill>
                  <a:schemeClr val="bg1"/>
                </a:solidFill>
                <a:cs typeface="Gill Sans" panose="020B0502020104020203" pitchFamily="34" charset="-79"/>
              </a:rPr>
              <a:t>所谓“分而治之” 就是把一个复杂的算法问题按一定的“分解”方法分为等价的规模较小的若干部分，然后逐个解决，分别找出各部分的解，把各部分的解组成整个问题的解，这种朴素的思想来源于人们生活与工作的经验，也完全适合于技术领域。诸如软件的体系结构设计、模块化设计都是分而治之的具体表现。</a:t>
            </a:r>
            <a:endParaRPr lang="en-US" altLang="zh-CN" sz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抽象编码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分治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有啥用？什么时候用？怎么用</a:t>
            </a:r>
            <a:r>
              <a:rPr lang="zh-CN" altLang="en-US" dirty="0"/>
              <a:t>？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94" name="灯片编号占位符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31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609_TF55661986" id="{99B174DD-179D-46C9-A543-7BEF423426D0}" vid="{A41FB3A2-122C-49B5-803B-9FC13778651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技术演示文稿</Template>
  <TotalTime>0</TotalTime>
  <Words>1043</Words>
  <Application>Microsoft Office PowerPoint</Application>
  <PresentationFormat>宽屏</PresentationFormat>
  <Paragraphs>93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Bebas</vt:lpstr>
      <vt:lpstr>Microsoft YaHei UI</vt:lpstr>
      <vt:lpstr>Arial</vt:lpstr>
      <vt:lpstr>Cambria Math</vt:lpstr>
      <vt:lpstr>Consolas</vt:lpstr>
      <vt:lpstr>Office 主题</vt:lpstr>
      <vt:lpstr>分治与二分</vt:lpstr>
      <vt:lpstr>二分法</vt:lpstr>
      <vt:lpstr>将求解转化为判定</vt:lpstr>
      <vt:lpstr>适用范围</vt:lpstr>
      <vt:lpstr>有啥用</vt:lpstr>
      <vt:lpstr>二分的写法</vt:lpstr>
      <vt:lpstr>关于二分</vt:lpstr>
      <vt:lpstr>分治 所谓“分而治之” 就是把一个复杂的算法问题按一定的“分解”方法分为等价的规模较小的若干部分，然后逐个解决，分别找出各部分的解，把各部分的解组成整个问题的解，这种朴素的思想来源于人们生活与工作的经验，也完全适合于技术领域。诸如软件的体系结构设计、模块化设计都是分而治之的具体表现。</vt:lpstr>
      <vt:lpstr>分治法</vt:lpstr>
      <vt:lpstr>划分成子问题 分而治之</vt:lpstr>
      <vt:lpstr>分治的应用</vt:lpstr>
      <vt:lpstr>分治の基本操作</vt:lpstr>
      <vt:lpstr>举个例子(归并排序)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2019-11-17T01:29:03Z</dcterms:created>
  <dcterms:modified xsi:type="dcterms:W3CDTF">2019-11-18T09:16:26Z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